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3C41-0FD4-48B9-908C-7DD68FA5673F}" type="datetimeFigureOut">
              <a:rPr lang="en-GB" smtClean="0"/>
              <a:t>08/11/2018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7B17B-AAB4-42DA-85EC-F3AE7BD05B4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Scaling and optimizing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CS252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A robust, scalable web app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3505200"/>
            <a:ext cx="762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1676400" y="3505200"/>
            <a:ext cx="762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667000" y="3505200"/>
            <a:ext cx="762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5410200" y="3505200"/>
            <a:ext cx="762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6400800" y="3505200"/>
            <a:ext cx="762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7391400" y="3505200"/>
            <a:ext cx="762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en-GB" dirty="0"/>
          </a:p>
        </p:txBody>
      </p:sp>
      <p:sp>
        <p:nvSpPr>
          <p:cNvPr id="11" name="Flowchart: Or 10"/>
          <p:cNvSpPr/>
          <p:nvPr/>
        </p:nvSpPr>
        <p:spPr>
          <a:xfrm>
            <a:off x="4038600" y="1600200"/>
            <a:ext cx="838200" cy="838200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n 11"/>
          <p:cNvSpPr/>
          <p:nvPr/>
        </p:nvSpPr>
        <p:spPr>
          <a:xfrm>
            <a:off x="762000" y="5638800"/>
            <a:ext cx="533400" cy="609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n 12"/>
          <p:cNvSpPr/>
          <p:nvPr/>
        </p:nvSpPr>
        <p:spPr>
          <a:xfrm>
            <a:off x="1828800" y="5638800"/>
            <a:ext cx="533400" cy="609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an 13"/>
          <p:cNvSpPr/>
          <p:nvPr/>
        </p:nvSpPr>
        <p:spPr>
          <a:xfrm>
            <a:off x="2895600" y="5638800"/>
            <a:ext cx="533400" cy="609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an 14"/>
          <p:cNvSpPr/>
          <p:nvPr/>
        </p:nvSpPr>
        <p:spPr>
          <a:xfrm>
            <a:off x="5486400" y="5562600"/>
            <a:ext cx="533400" cy="609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n 15"/>
          <p:cNvSpPr/>
          <p:nvPr/>
        </p:nvSpPr>
        <p:spPr>
          <a:xfrm>
            <a:off x="6553200" y="5562600"/>
            <a:ext cx="533400" cy="609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n 16"/>
          <p:cNvSpPr/>
          <p:nvPr/>
        </p:nvSpPr>
        <p:spPr>
          <a:xfrm>
            <a:off x="7620000" y="5562600"/>
            <a:ext cx="533400" cy="609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04800" y="3124200"/>
            <a:ext cx="3505200" cy="3505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105400" y="3124200"/>
            <a:ext cx="3505200" cy="3505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/>
          <p:cNvCxnSpPr>
            <a:stCxn id="4" idx="2"/>
            <a:endCxn id="13" idx="1"/>
          </p:cNvCxnSpPr>
          <p:nvPr/>
        </p:nvCxnSpPr>
        <p:spPr>
          <a:xfrm>
            <a:off x="1066800" y="4114800"/>
            <a:ext cx="1028700" cy="1524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2"/>
            <a:endCxn id="12" idx="1"/>
          </p:cNvCxnSpPr>
          <p:nvPr/>
        </p:nvCxnSpPr>
        <p:spPr>
          <a:xfrm flipH="1">
            <a:off x="1028700" y="4114800"/>
            <a:ext cx="38100" cy="1524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2"/>
            <a:endCxn id="12" idx="1"/>
          </p:cNvCxnSpPr>
          <p:nvPr/>
        </p:nvCxnSpPr>
        <p:spPr>
          <a:xfrm flipH="1">
            <a:off x="1028700" y="4114800"/>
            <a:ext cx="1028700" cy="1524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1"/>
          </p:cNvCxnSpPr>
          <p:nvPr/>
        </p:nvCxnSpPr>
        <p:spPr>
          <a:xfrm>
            <a:off x="2057400" y="4191000"/>
            <a:ext cx="38100" cy="1447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2"/>
            <a:endCxn id="14" idx="0"/>
          </p:cNvCxnSpPr>
          <p:nvPr/>
        </p:nvCxnSpPr>
        <p:spPr>
          <a:xfrm>
            <a:off x="2057400" y="4114800"/>
            <a:ext cx="1104900" cy="16573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12" idx="1"/>
          </p:cNvCxnSpPr>
          <p:nvPr/>
        </p:nvCxnSpPr>
        <p:spPr>
          <a:xfrm flipH="1">
            <a:off x="1028700" y="4114800"/>
            <a:ext cx="2019300" cy="1524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4" idx="1"/>
          </p:cNvCxnSpPr>
          <p:nvPr/>
        </p:nvCxnSpPr>
        <p:spPr>
          <a:xfrm>
            <a:off x="3048000" y="4191000"/>
            <a:ext cx="114300" cy="1447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16" idx="1"/>
          </p:cNvCxnSpPr>
          <p:nvPr/>
        </p:nvCxnSpPr>
        <p:spPr>
          <a:xfrm>
            <a:off x="5791200" y="4114800"/>
            <a:ext cx="1028700" cy="1447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17" idx="1"/>
          </p:cNvCxnSpPr>
          <p:nvPr/>
        </p:nvCxnSpPr>
        <p:spPr>
          <a:xfrm>
            <a:off x="6781800" y="4114800"/>
            <a:ext cx="1104900" cy="1447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2"/>
            <a:endCxn id="15" idx="1"/>
          </p:cNvCxnSpPr>
          <p:nvPr/>
        </p:nvCxnSpPr>
        <p:spPr>
          <a:xfrm flipH="1">
            <a:off x="5753100" y="4114800"/>
            <a:ext cx="2019300" cy="1447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16" idx="1"/>
          </p:cNvCxnSpPr>
          <p:nvPr/>
        </p:nvCxnSpPr>
        <p:spPr>
          <a:xfrm>
            <a:off x="6781800" y="4114800"/>
            <a:ext cx="38100" cy="1447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7" idx="2"/>
            <a:endCxn id="17" idx="1"/>
          </p:cNvCxnSpPr>
          <p:nvPr/>
        </p:nvCxnSpPr>
        <p:spPr>
          <a:xfrm>
            <a:off x="5791200" y="4114800"/>
            <a:ext cx="2095500" cy="1447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1" idx="2"/>
            <a:endCxn id="18" idx="0"/>
          </p:cNvCxnSpPr>
          <p:nvPr/>
        </p:nvCxnSpPr>
        <p:spPr>
          <a:xfrm flipH="1">
            <a:off x="2057400" y="2019300"/>
            <a:ext cx="1981200" cy="11049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6"/>
            <a:endCxn id="19" idx="0"/>
          </p:cNvCxnSpPr>
          <p:nvPr/>
        </p:nvCxnSpPr>
        <p:spPr>
          <a:xfrm>
            <a:off x="4876800" y="2019300"/>
            <a:ext cx="1981200" cy="11049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Smiley Face 52"/>
          <p:cNvSpPr/>
          <p:nvPr/>
        </p:nvSpPr>
        <p:spPr>
          <a:xfrm>
            <a:off x="8001000" y="1600200"/>
            <a:ext cx="533400" cy="533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Elbow Connector 54"/>
          <p:cNvCxnSpPr>
            <a:stCxn id="11" idx="0"/>
            <a:endCxn id="53" idx="0"/>
          </p:cNvCxnSpPr>
          <p:nvPr/>
        </p:nvCxnSpPr>
        <p:spPr>
          <a:xfrm rot="5400000" flipH="1" flipV="1">
            <a:off x="6362700" y="-304800"/>
            <a:ext cx="12700" cy="3810000"/>
          </a:xfrm>
          <a:prstGeom prst="bentConnector3">
            <a:avLst>
              <a:gd name="adj1" fmla="val 180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7200" y="6248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DB read replicas</a:t>
            </a:r>
            <a:endParaRPr lang="en-GB" dirty="0"/>
          </a:p>
        </p:txBody>
      </p:sp>
      <p:sp>
        <p:nvSpPr>
          <p:cNvPr id="57" name="TextBox 56"/>
          <p:cNvSpPr txBox="1"/>
          <p:nvPr/>
        </p:nvSpPr>
        <p:spPr>
          <a:xfrm>
            <a:off x="5257800" y="62600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DB read replicas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Auto-scaling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Current research effort</a:t>
            </a:r>
          </a:p>
          <a:p>
            <a:r>
              <a:rPr lang="en-US" dirty="0" smtClean="0"/>
              <a:t>Use ML methods to predict demand and spin instances up or down to optimize energy consumption</a:t>
            </a:r>
          </a:p>
          <a:p>
            <a:r>
              <a:rPr lang="en-US" dirty="0" smtClean="0"/>
              <a:t>Power costs are a web-based company’s primary consumable </a:t>
            </a:r>
            <a:endParaRPr lang="en-GB" dirty="0"/>
          </a:p>
        </p:txBody>
      </p:sp>
      <p:pic>
        <p:nvPicPr>
          <p:cNvPr id="19458" name="Picture 2" descr="Image result for data center energy consump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3154" y="2514601"/>
            <a:ext cx="3779846" cy="274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to a million plus users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more tricks beyond what we have seen already</a:t>
            </a:r>
          </a:p>
          <a:p>
            <a:r>
              <a:rPr lang="en-US" dirty="0" smtClean="0"/>
              <a:t>Refactor app to use a service-oriented architecture</a:t>
            </a:r>
          </a:p>
          <a:p>
            <a:pPr lvl="1"/>
            <a:r>
              <a:rPr lang="en-US" dirty="0" smtClean="0"/>
              <a:t>Make app demands as asynchronously serviceable and independent as possible</a:t>
            </a:r>
          </a:p>
          <a:p>
            <a:r>
              <a:rPr lang="en-US" dirty="0" smtClean="0"/>
              <a:t>Move to sharded databases</a:t>
            </a:r>
          </a:p>
          <a:p>
            <a:pPr lvl="1"/>
            <a:r>
              <a:rPr lang="en-US" dirty="0" smtClean="0"/>
              <a:t>Reduces competition for write access</a:t>
            </a:r>
          </a:p>
          <a:p>
            <a:pPr lvl="1"/>
            <a:r>
              <a:rPr lang="en-US" dirty="0" smtClean="0"/>
              <a:t>Adds database query constraints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optimization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architecture we developed above will scale well to most realistic load sizes</a:t>
            </a:r>
          </a:p>
          <a:p>
            <a:r>
              <a:rPr lang="en-US" dirty="0" smtClean="0"/>
              <a:t>What can we optimize further?</a:t>
            </a:r>
          </a:p>
          <a:p>
            <a:pPr lvl="1"/>
            <a:r>
              <a:rPr lang="en-US" dirty="0" smtClean="0"/>
              <a:t>Data flows</a:t>
            </a:r>
          </a:p>
          <a:p>
            <a:r>
              <a:rPr lang="en-US" dirty="0" smtClean="0"/>
              <a:t>User can cache static data?</a:t>
            </a:r>
          </a:p>
          <a:p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5257800" y="3886200"/>
            <a:ext cx="762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en-GB" dirty="0"/>
          </a:p>
        </p:txBody>
      </p:sp>
      <p:sp>
        <p:nvSpPr>
          <p:cNvPr id="6" name="Can 5"/>
          <p:cNvSpPr/>
          <p:nvPr/>
        </p:nvSpPr>
        <p:spPr>
          <a:xfrm>
            <a:off x="5372100" y="5486400"/>
            <a:ext cx="533400" cy="609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38800" y="4495800"/>
            <a:ext cx="0" cy="990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Or 8"/>
          <p:cNvSpPr/>
          <p:nvPr/>
        </p:nvSpPr>
        <p:spPr>
          <a:xfrm>
            <a:off x="5334000" y="2438400"/>
            <a:ext cx="609600" cy="533400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>
            <a:stCxn id="9" idx="4"/>
            <a:endCxn id="5" idx="0"/>
          </p:cNvCxnSpPr>
          <p:nvPr/>
        </p:nvCxnSpPr>
        <p:spPr>
          <a:xfrm>
            <a:off x="5638800" y="2971800"/>
            <a:ext cx="0" cy="914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miley Face 11"/>
          <p:cNvSpPr/>
          <p:nvPr/>
        </p:nvSpPr>
        <p:spPr>
          <a:xfrm>
            <a:off x="7886700" y="1752600"/>
            <a:ext cx="609600" cy="609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hape 13"/>
          <p:cNvCxnSpPr>
            <a:stCxn id="9" idx="0"/>
            <a:endCxn id="12" idx="2"/>
          </p:cNvCxnSpPr>
          <p:nvPr/>
        </p:nvCxnSpPr>
        <p:spPr>
          <a:xfrm rot="5400000" flipH="1" flipV="1">
            <a:off x="6572250" y="1123950"/>
            <a:ext cx="381000" cy="224790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n 14"/>
          <p:cNvSpPr/>
          <p:nvPr/>
        </p:nvSpPr>
        <p:spPr>
          <a:xfrm>
            <a:off x="7772400" y="3048000"/>
            <a:ext cx="838200" cy="533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191500" y="2362200"/>
            <a:ext cx="0" cy="685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party caching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Can move static content from the web instance to CDN, </a:t>
            </a:r>
          </a:p>
          <a:p>
            <a:pPr lvl="1"/>
            <a:r>
              <a:rPr lang="en-US" dirty="0" smtClean="0"/>
              <a:t>Provided by several web majors e.g. Google CDN, Amazon </a:t>
            </a:r>
            <a:r>
              <a:rPr lang="en-US" dirty="0" err="1" smtClean="0"/>
              <a:t>Cloudfront</a:t>
            </a:r>
            <a:r>
              <a:rPr lang="en-US" dirty="0" smtClean="0"/>
              <a:t> etc.</a:t>
            </a:r>
          </a:p>
          <a:p>
            <a:r>
              <a:rPr lang="en-US" dirty="0" smtClean="0"/>
              <a:t>Can move session/state and DB caching to database server cache</a:t>
            </a:r>
          </a:p>
          <a:p>
            <a:pPr lvl="1"/>
            <a:r>
              <a:rPr lang="en-US" dirty="0" smtClean="0"/>
              <a:t>Provided by big cloud DB providers, e.g. Amazon’s Elasticache 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5257800" y="3886200"/>
            <a:ext cx="7620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en-GB" dirty="0"/>
          </a:p>
        </p:txBody>
      </p:sp>
      <p:sp>
        <p:nvSpPr>
          <p:cNvPr id="6" name="Can 5"/>
          <p:cNvSpPr/>
          <p:nvPr/>
        </p:nvSpPr>
        <p:spPr>
          <a:xfrm>
            <a:off x="5372100" y="5486400"/>
            <a:ext cx="533400" cy="609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638800" y="4495800"/>
            <a:ext cx="0" cy="990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Or 7"/>
          <p:cNvSpPr/>
          <p:nvPr/>
        </p:nvSpPr>
        <p:spPr>
          <a:xfrm>
            <a:off x="5334000" y="2438400"/>
            <a:ext cx="609600" cy="533400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>
            <a:stCxn id="8" idx="4"/>
            <a:endCxn id="5" idx="0"/>
          </p:cNvCxnSpPr>
          <p:nvPr/>
        </p:nvCxnSpPr>
        <p:spPr>
          <a:xfrm>
            <a:off x="5638800" y="2971800"/>
            <a:ext cx="0" cy="914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miley Face 9"/>
          <p:cNvSpPr/>
          <p:nvPr/>
        </p:nvSpPr>
        <p:spPr>
          <a:xfrm>
            <a:off x="7886700" y="1752600"/>
            <a:ext cx="609600" cy="6096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hape 10"/>
          <p:cNvCxnSpPr>
            <a:stCxn id="8" idx="0"/>
            <a:endCxn id="10" idx="2"/>
          </p:cNvCxnSpPr>
          <p:nvPr/>
        </p:nvCxnSpPr>
        <p:spPr>
          <a:xfrm rot="5400000" flipH="1" flipV="1">
            <a:off x="6572250" y="1123950"/>
            <a:ext cx="381000" cy="224790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n 11"/>
          <p:cNvSpPr/>
          <p:nvPr/>
        </p:nvSpPr>
        <p:spPr>
          <a:xfrm>
            <a:off x="7086600" y="3048000"/>
            <a:ext cx="838200" cy="533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CDN</a:t>
            </a:r>
            <a:endParaRPr lang="en-GB" dirty="0"/>
          </a:p>
        </p:txBody>
      </p:sp>
      <p:sp>
        <p:nvSpPr>
          <p:cNvPr id="14" name="Can 13"/>
          <p:cNvSpPr/>
          <p:nvPr/>
        </p:nvSpPr>
        <p:spPr>
          <a:xfrm>
            <a:off x="7086600" y="3886200"/>
            <a:ext cx="838200" cy="533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DBC</a:t>
            </a:r>
            <a:endParaRPr lang="en-GB" dirty="0"/>
          </a:p>
        </p:txBody>
      </p:sp>
      <p:cxnSp>
        <p:nvCxnSpPr>
          <p:cNvPr id="16" name="Shape 15"/>
          <p:cNvCxnSpPr>
            <a:stCxn id="12" idx="4"/>
            <a:endCxn id="10" idx="4"/>
          </p:cNvCxnSpPr>
          <p:nvPr/>
        </p:nvCxnSpPr>
        <p:spPr>
          <a:xfrm flipV="1">
            <a:off x="7924800" y="2362200"/>
            <a:ext cx="266700" cy="95250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029200" y="3810000"/>
            <a:ext cx="3429000" cy="25908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/>
          <p:cNvCxnSpPr>
            <a:stCxn id="5" idx="3"/>
          </p:cNvCxnSpPr>
          <p:nvPr/>
        </p:nvCxnSpPr>
        <p:spPr>
          <a:xfrm>
            <a:off x="6019800" y="4191000"/>
            <a:ext cx="9906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third party caching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Reduces response time for requests</a:t>
            </a:r>
          </a:p>
          <a:p>
            <a:r>
              <a:rPr lang="en-US" dirty="0" smtClean="0"/>
              <a:t>Reduces server load</a:t>
            </a:r>
          </a:p>
          <a:p>
            <a:r>
              <a:rPr lang="en-US" dirty="0" smtClean="0"/>
              <a:t>Improves service resilience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optimization</a:t>
            </a:r>
            <a:endParaRPr lang="en-GB" dirty="0"/>
          </a:p>
        </p:txBody>
      </p:sp>
      <p:pic>
        <p:nvPicPr>
          <p:cNvPr id="27650" name="Picture 2" descr="Diagram showing a shallow demand curve, where a drop in price from $100 to $80 causes quantity to increase from 10 to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974246"/>
            <a:ext cx="5181600" cy="366455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2000" y="58674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you lower the costs of something, you can oftentimes stimulate greater volume of demand for it. This may not always be useful. 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example</a:t>
            </a:r>
            <a:endParaRPr lang="en-GB" dirty="0"/>
          </a:p>
        </p:txBody>
      </p:sp>
      <p:pic>
        <p:nvPicPr>
          <p:cNvPr id="29698" name="Picture 2" descr="Image result for jevons parado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05024"/>
            <a:ext cx="8382000" cy="3762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example</a:t>
            </a:r>
            <a:endParaRPr lang="en-GB" dirty="0"/>
          </a:p>
        </p:txBody>
      </p:sp>
      <p:pic>
        <p:nvPicPr>
          <p:cNvPr id="30722" name="Picture 2" descr="Image result for us residential energy consumption per capi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590800"/>
            <a:ext cx="5486400" cy="2743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example</a:t>
            </a:r>
            <a:endParaRPr lang="en-GB" dirty="0"/>
          </a:p>
        </p:txBody>
      </p:sp>
      <p:pic>
        <p:nvPicPr>
          <p:cNvPr id="7" name="Content Placeholder 6" descr="old google new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905000"/>
            <a:ext cx="8615379" cy="40386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logistics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Assignment 4 live link due tonight</a:t>
            </a:r>
          </a:p>
          <a:p>
            <a:pPr lvl="1"/>
            <a:r>
              <a:rPr lang="en-US" dirty="0" smtClean="0"/>
              <a:t>Only one group has submitted so far</a:t>
            </a:r>
          </a:p>
          <a:p>
            <a:r>
              <a:rPr lang="en-US" dirty="0" smtClean="0"/>
              <a:t>Project demos next week</a:t>
            </a:r>
          </a:p>
          <a:p>
            <a:pPr lvl="1"/>
            <a:r>
              <a:rPr lang="en-US" dirty="0" smtClean="0"/>
              <a:t>In KD101/102 during regular lab timings</a:t>
            </a:r>
          </a:p>
          <a:p>
            <a:pPr lvl="1"/>
            <a:r>
              <a:rPr lang="en-US" dirty="0" smtClean="0"/>
              <a:t>Attendance will be taken</a:t>
            </a:r>
          </a:p>
          <a:p>
            <a:pPr lvl="1"/>
            <a:r>
              <a:rPr lang="en-US" dirty="0" smtClean="0"/>
              <a:t>Max 7 minutes per team demo</a:t>
            </a:r>
          </a:p>
          <a:p>
            <a:pPr lvl="1"/>
            <a:r>
              <a:rPr lang="en-US" dirty="0" smtClean="0"/>
              <a:t>More details in email to follow</a:t>
            </a:r>
          </a:p>
          <a:p>
            <a:r>
              <a:rPr lang="en-US" dirty="0" smtClean="0"/>
              <a:t>End sem on 28</a:t>
            </a:r>
            <a:r>
              <a:rPr lang="en-US" baseline="30000" dirty="0" smtClean="0"/>
              <a:t>th</a:t>
            </a:r>
            <a:r>
              <a:rPr lang="en-US" dirty="0" smtClean="0"/>
              <a:t> 1600-1900</a:t>
            </a:r>
          </a:p>
          <a:p>
            <a:pPr lvl="1"/>
            <a:r>
              <a:rPr lang="en-US" dirty="0" smtClean="0"/>
              <a:t>Venue to be announced via email</a:t>
            </a:r>
          </a:p>
          <a:p>
            <a:pPr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example</a:t>
            </a:r>
            <a:endParaRPr lang="en-GB" dirty="0"/>
          </a:p>
        </p:txBody>
      </p:sp>
      <p:pic>
        <p:nvPicPr>
          <p:cNvPr id="4" name="Content Placeholder 3" descr="new google new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4328" y="1600200"/>
            <a:ext cx="7675343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asset bloat</a:t>
            </a:r>
            <a:endParaRPr lang="en-GB" dirty="0"/>
          </a:p>
        </p:txBody>
      </p:sp>
      <p:pic>
        <p:nvPicPr>
          <p:cNvPr id="4" name="Content Placeholder 3" descr="apple websit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28800"/>
            <a:ext cx="8229600" cy="3665794"/>
          </a:xfrm>
        </p:spPr>
      </p:pic>
      <p:sp>
        <p:nvSpPr>
          <p:cNvPr id="5" name="TextBox 4"/>
          <p:cNvSpPr txBox="1"/>
          <p:nvPr/>
        </p:nvSpPr>
        <p:spPr>
          <a:xfrm>
            <a:off x="609600" y="57912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page requires 13 MB of assets to display</a:t>
            </a:r>
          </a:p>
          <a:p>
            <a:r>
              <a:rPr lang="en-US" dirty="0" smtClean="0"/>
              <a:t>The original iMac had 32 MB of memory</a:t>
            </a:r>
            <a:r>
              <a:rPr lang="en-US" dirty="0"/>
              <a:t>	</a:t>
            </a:r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service bloat</a:t>
            </a:r>
            <a:endParaRPr lang="en-GB" dirty="0"/>
          </a:p>
        </p:txBody>
      </p:sp>
      <p:pic>
        <p:nvPicPr>
          <p:cNvPr id="4" name="Content Placeholder 3" descr="apple-wat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98149"/>
            <a:ext cx="8229600" cy="4130064"/>
          </a:xfrm>
        </p:spPr>
      </p:pic>
      <p:sp>
        <p:nvSpPr>
          <p:cNvPr id="5" name="TextBox 4"/>
          <p:cNvSpPr txBox="1"/>
          <p:nvPr/>
        </p:nvSpPr>
        <p:spPr>
          <a:xfrm>
            <a:off x="304800" y="62484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Firefox, this text-based article requires 271 requests, </a:t>
            </a:r>
            <a:r>
              <a:rPr lang="en-US" dirty="0" err="1" smtClean="0"/>
              <a:t>totalling</a:t>
            </a:r>
            <a:r>
              <a:rPr lang="en-US" dirty="0" smtClean="0"/>
              <a:t> 8 MB to retrieve</a:t>
            </a: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layouts for adults</a:t>
            </a:r>
            <a:endParaRPr lang="en-GB" dirty="0"/>
          </a:p>
        </p:txBody>
      </p:sp>
      <p:pic>
        <p:nvPicPr>
          <p:cNvPr id="32770" name="Picture 2" descr="https://static.pinboard.in/ob/ob.09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133" y="1600200"/>
            <a:ext cx="7857067" cy="441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layouts for children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6866" name="Picture 2" descr="https://static.pinboard.in/ob/ob.09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669867" cy="487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choice</a:t>
            </a:r>
            <a:endParaRPr lang="en-GB" dirty="0"/>
          </a:p>
        </p:txBody>
      </p:sp>
      <p:pic>
        <p:nvPicPr>
          <p:cNvPr id="37890" name="Picture 2" descr="https://static.pinboard.in/ob/ob.0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1447800"/>
            <a:ext cx="3809999" cy="4800600"/>
          </a:xfrm>
          <a:prstGeom prst="rect">
            <a:avLst/>
          </a:prstGeom>
          <a:noFill/>
        </p:spPr>
      </p:pic>
      <p:pic>
        <p:nvPicPr>
          <p:cNvPr id="37892" name="Picture 4" descr="https://static.pinboard.in/ob/ob.04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524000"/>
            <a:ext cx="3519237" cy="4724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" y="6400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Borrowed from </a:t>
            </a:r>
            <a:r>
              <a:rPr lang="en-US" dirty="0" err="1" smtClean="0"/>
              <a:t>Maciej</a:t>
            </a:r>
            <a:r>
              <a:rPr lang="en-US" dirty="0" smtClean="0"/>
              <a:t> </a:t>
            </a:r>
            <a:r>
              <a:rPr lang="en-US" dirty="0" err="1" smtClean="0"/>
              <a:t>Ceglowski’s</a:t>
            </a:r>
            <a:r>
              <a:rPr lang="en-US" dirty="0" smtClean="0"/>
              <a:t> talk, ‘The website obesity crisis’</a:t>
            </a:r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Optimize your web service for the user</a:t>
            </a:r>
          </a:p>
          <a:p>
            <a:pPr lvl="1"/>
            <a:r>
              <a:rPr lang="en-US" dirty="0" smtClean="0"/>
              <a:t>Not for your designer</a:t>
            </a:r>
          </a:p>
          <a:p>
            <a:r>
              <a:rPr lang="en-US" dirty="0" smtClean="0"/>
              <a:t>Web service design is intensively modular</a:t>
            </a:r>
          </a:p>
          <a:p>
            <a:pPr lvl="1"/>
            <a:r>
              <a:rPr lang="en-US" dirty="0" smtClean="0"/>
              <a:t>Anything can connect to anything</a:t>
            </a:r>
          </a:p>
          <a:p>
            <a:r>
              <a:rPr lang="en-US" dirty="0" smtClean="0"/>
              <a:t>With great freedom comes great responsibility</a:t>
            </a:r>
          </a:p>
          <a:p>
            <a:pPr lvl="1"/>
            <a:r>
              <a:rPr lang="en-US" dirty="0" smtClean="0"/>
              <a:t>What is the point of each design decision you make for the app?</a:t>
            </a:r>
          </a:p>
          <a:p>
            <a:pPr lvl="1"/>
            <a:r>
              <a:rPr lang="en-US" dirty="0" smtClean="0"/>
              <a:t>Is it to show off?</a:t>
            </a:r>
          </a:p>
          <a:p>
            <a:pPr lvl="2"/>
            <a:r>
              <a:rPr lang="en-US" dirty="0" smtClean="0"/>
              <a:t>Then eschew it</a:t>
            </a: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software, there is no friction</a:t>
            </a:r>
          </a:p>
          <a:p>
            <a:r>
              <a:rPr lang="en-US" dirty="0" smtClean="0"/>
              <a:t>Software can help organize many dreary daily functions</a:t>
            </a:r>
          </a:p>
          <a:p>
            <a:r>
              <a:rPr lang="en-US" dirty="0" smtClean="0"/>
              <a:t>It can make data more accessible, and useful</a:t>
            </a:r>
          </a:p>
          <a:p>
            <a:r>
              <a:rPr lang="en-US" dirty="0" smtClean="0"/>
              <a:t>Software development is now web development</a:t>
            </a:r>
          </a:p>
          <a:p>
            <a:pPr lvl="1"/>
            <a:r>
              <a:rPr lang="en-US" dirty="0" smtClean="0"/>
              <a:t>Need not reinvent the wheel unless you have to</a:t>
            </a:r>
          </a:p>
          <a:p>
            <a:pPr lvl="1"/>
            <a:r>
              <a:rPr lang="en-US" dirty="0" smtClean="0"/>
              <a:t>Develop away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get your web service to scale up to millions of users?</a:t>
            </a:r>
          </a:p>
          <a:p>
            <a:r>
              <a:rPr lang="en-US" dirty="0" smtClean="0"/>
              <a:t>How do you optimize user experience? 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simplest web service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 service is a template hooked up to a database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05000" y="3124200"/>
            <a:ext cx="4876800" cy="2667000"/>
            <a:chOff x="1905000" y="3124200"/>
            <a:chExt cx="4876800" cy="2667000"/>
          </a:xfrm>
        </p:grpSpPr>
        <p:sp>
          <p:nvSpPr>
            <p:cNvPr id="4" name="Rectangle 3"/>
            <p:cNvSpPr/>
            <p:nvPr/>
          </p:nvSpPr>
          <p:spPr>
            <a:xfrm>
              <a:off x="1905000" y="5181600"/>
              <a:ext cx="14478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GB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905000" y="3124200"/>
              <a:ext cx="14478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Template</a:t>
              </a:r>
              <a:endParaRPr lang="en-GB" dirty="0"/>
            </a:p>
          </p:txBody>
        </p:sp>
        <p:sp>
          <p:nvSpPr>
            <p:cNvPr id="6" name="Smiley Face 5"/>
            <p:cNvSpPr/>
            <p:nvPr/>
          </p:nvSpPr>
          <p:spPr>
            <a:xfrm>
              <a:off x="5943600" y="4114800"/>
              <a:ext cx="838200" cy="762000"/>
            </a:xfrm>
            <a:prstGeom prst="smileyFac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hape 7"/>
            <p:cNvCxnSpPr>
              <a:stCxn id="5" idx="2"/>
              <a:endCxn id="6" idx="2"/>
            </p:cNvCxnSpPr>
            <p:nvPr/>
          </p:nvCxnSpPr>
          <p:spPr>
            <a:xfrm rot="16200000" flipH="1">
              <a:off x="3905250" y="2457450"/>
              <a:ext cx="762000" cy="3314700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hape 9"/>
            <p:cNvCxnSpPr/>
            <p:nvPr/>
          </p:nvCxnSpPr>
          <p:spPr>
            <a:xfrm rot="5400000" flipH="1" flipV="1">
              <a:off x="3867150" y="3257550"/>
              <a:ext cx="838200" cy="3314700"/>
            </a:xfrm>
            <a:prstGeom prst="bentConnector2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41148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Routing to API endpoints</a:t>
              </a:r>
              <a:endParaRPr lang="en-GB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databases don’t permit more than a few hundred simultaneous web connections</a:t>
            </a:r>
          </a:p>
          <a:p>
            <a:r>
              <a:rPr lang="en-US" dirty="0" smtClean="0"/>
              <a:t>App could potentially get to O(100s)-O(1000s) depending on complexity</a:t>
            </a:r>
          </a:p>
          <a:p>
            <a:r>
              <a:rPr lang="en-US" dirty="0" smtClean="0"/>
              <a:t>No failover</a:t>
            </a:r>
          </a:p>
          <a:p>
            <a:r>
              <a:rPr lang="en-US" dirty="0" smtClean="0"/>
              <a:t>No redundancy</a:t>
            </a:r>
          </a:p>
          <a:p>
            <a:r>
              <a:rPr lang="en-US" dirty="0" smtClean="0"/>
              <a:t>Fragile 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separation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all users want database access</a:t>
            </a:r>
          </a:p>
          <a:p>
            <a:r>
              <a:rPr lang="en-US" dirty="0" smtClean="0"/>
              <a:t>Separate out web and database services?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905000" y="31242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Template</a:t>
            </a:r>
            <a:endParaRPr lang="en-GB" dirty="0"/>
          </a:p>
        </p:txBody>
      </p:sp>
      <p:sp>
        <p:nvSpPr>
          <p:cNvPr id="8" name="Smiley Face 7"/>
          <p:cNvSpPr/>
          <p:nvPr/>
        </p:nvSpPr>
        <p:spPr>
          <a:xfrm>
            <a:off x="5943600" y="4114800"/>
            <a:ext cx="838200" cy="7620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hape 8"/>
          <p:cNvCxnSpPr>
            <a:stCxn id="7" idx="2"/>
            <a:endCxn id="8" idx="2"/>
          </p:cNvCxnSpPr>
          <p:nvPr/>
        </p:nvCxnSpPr>
        <p:spPr>
          <a:xfrm rot="16200000" flipH="1">
            <a:off x="3905250" y="2457450"/>
            <a:ext cx="762000" cy="331470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/>
          <p:nvPr/>
        </p:nvCxnSpPr>
        <p:spPr>
          <a:xfrm rot="5400000" flipH="1" flipV="1">
            <a:off x="3867150" y="3257550"/>
            <a:ext cx="838200" cy="331470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71800" y="4114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Routing to API endpoints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343400" y="52578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905000" y="52578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service</a:t>
            </a:r>
            <a:endParaRPr lang="en-GB" dirty="0"/>
          </a:p>
        </p:txBody>
      </p:sp>
      <p:cxnSp>
        <p:nvCxnSpPr>
          <p:cNvPr id="17" name="Straight Arrow Connector 16"/>
          <p:cNvCxnSpPr>
            <a:stCxn id="13" idx="3"/>
            <a:endCxn id="12" idx="1"/>
          </p:cNvCxnSpPr>
          <p:nvPr/>
        </p:nvCxnSpPr>
        <p:spPr>
          <a:xfrm>
            <a:off x="3352800" y="5562600"/>
            <a:ext cx="990600" cy="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9600" y="60198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Could use a third party database server, e.g. Oracle, SQL Server, Amazon RDS, DynamoDB etc.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server choice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Established technology</a:t>
            </a:r>
          </a:p>
          <a:p>
            <a:r>
              <a:rPr lang="en-US" dirty="0" smtClean="0"/>
              <a:t>Can easily scale to 10 million users</a:t>
            </a:r>
          </a:p>
          <a:p>
            <a:r>
              <a:rPr lang="en-US" dirty="0" smtClean="0"/>
              <a:t>Well-worn scalability templates available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 low latency applications</a:t>
            </a:r>
          </a:p>
          <a:p>
            <a:r>
              <a:rPr lang="en-US" dirty="0" smtClean="0"/>
              <a:t>Highly non-relational data</a:t>
            </a:r>
          </a:p>
          <a:p>
            <a:r>
              <a:rPr lang="en-US" dirty="0" smtClean="0"/>
              <a:t>Need schema-less constructs</a:t>
            </a:r>
          </a:p>
          <a:p>
            <a:r>
              <a:rPr lang="en-US" dirty="0" smtClean="0"/>
              <a:t>Need rapid data ingestion </a:t>
            </a:r>
          </a:p>
          <a:p>
            <a:pPr lvl="1"/>
            <a:r>
              <a:rPr lang="en-US" dirty="0" smtClean="0"/>
              <a:t>&gt; 1k records/s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service fragility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Have multiple instances of service running</a:t>
            </a:r>
          </a:p>
          <a:p>
            <a:pPr lvl="1"/>
            <a:r>
              <a:rPr lang="en-US" dirty="0" smtClean="0"/>
              <a:t>Have a controller balance load across instances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828800" y="28956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Template</a:t>
            </a:r>
            <a:endParaRPr lang="en-GB" dirty="0"/>
          </a:p>
        </p:txBody>
      </p:sp>
      <p:sp>
        <p:nvSpPr>
          <p:cNvPr id="8" name="Smiley Face 7"/>
          <p:cNvSpPr/>
          <p:nvPr/>
        </p:nvSpPr>
        <p:spPr>
          <a:xfrm>
            <a:off x="5867400" y="3886200"/>
            <a:ext cx="838200" cy="7620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hape 8"/>
          <p:cNvCxnSpPr>
            <a:stCxn id="7" idx="2"/>
            <a:endCxn id="8" idx="2"/>
          </p:cNvCxnSpPr>
          <p:nvPr/>
        </p:nvCxnSpPr>
        <p:spPr>
          <a:xfrm rot="16200000" flipH="1">
            <a:off x="3829050" y="2228850"/>
            <a:ext cx="762000" cy="331470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/>
          <p:nvPr/>
        </p:nvCxnSpPr>
        <p:spPr>
          <a:xfrm rot="5400000" flipH="1" flipV="1">
            <a:off x="3600450" y="3219450"/>
            <a:ext cx="1219200" cy="3314700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95600" y="38862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Routing to API endpoints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6096000" y="50292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3657600" y="50292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service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13" idx="3"/>
            <a:endCxn id="12" idx="1"/>
          </p:cNvCxnSpPr>
          <p:nvPr/>
        </p:nvCxnSpPr>
        <p:spPr>
          <a:xfrm>
            <a:off x="5105400" y="5334000"/>
            <a:ext cx="990600" cy="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096000" y="59436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657600" y="59436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service</a:t>
            </a:r>
            <a:endParaRPr lang="en-GB" dirty="0"/>
          </a:p>
        </p:txBody>
      </p:sp>
      <p:cxnSp>
        <p:nvCxnSpPr>
          <p:cNvPr id="17" name="Straight Arrow Connector 16"/>
          <p:cNvCxnSpPr>
            <a:stCxn id="16" idx="3"/>
            <a:endCxn id="15" idx="1"/>
          </p:cNvCxnSpPr>
          <p:nvPr/>
        </p:nvCxnSpPr>
        <p:spPr>
          <a:xfrm>
            <a:off x="5105400" y="6248400"/>
            <a:ext cx="990600" cy="0"/>
          </a:xfrm>
          <a:prstGeom prst="straightConnector1">
            <a:avLst/>
          </a:prstGeom>
          <a:ln w="635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3" idx="1"/>
          </p:cNvCxnSpPr>
          <p:nvPr/>
        </p:nvCxnSpPr>
        <p:spPr>
          <a:xfrm flipV="1">
            <a:off x="2895600" y="5334000"/>
            <a:ext cx="762000" cy="4572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6" idx="1"/>
          </p:cNvCxnSpPr>
          <p:nvPr/>
        </p:nvCxnSpPr>
        <p:spPr>
          <a:xfrm>
            <a:off x="2895600" y="5791200"/>
            <a:ext cx="762000" cy="45720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66800" y="55626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 balancer</a:t>
            </a:r>
            <a:endParaRPr lang="en-GB" dirty="0"/>
          </a:p>
        </p:txBody>
      </p:sp>
      <p:sp>
        <p:nvSpPr>
          <p:cNvPr id="25" name="Flowchart: Or 24"/>
          <p:cNvSpPr/>
          <p:nvPr/>
        </p:nvSpPr>
        <p:spPr>
          <a:xfrm>
            <a:off x="2133600" y="5486400"/>
            <a:ext cx="762000" cy="685800"/>
          </a:xfrm>
          <a:prstGeom prst="flowChar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robust, scalable web app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have scaled both horizontally and vertically</a:t>
            </a:r>
          </a:p>
          <a:p>
            <a:pPr lvl="1"/>
            <a:r>
              <a:rPr lang="en-US" dirty="0" smtClean="0"/>
              <a:t>Horizontal = adding multiple instances</a:t>
            </a:r>
          </a:p>
          <a:p>
            <a:pPr lvl="1"/>
            <a:r>
              <a:rPr lang="en-US" dirty="0" smtClean="0"/>
              <a:t>Vertical = service separation</a:t>
            </a:r>
          </a:p>
          <a:p>
            <a:r>
              <a:rPr lang="en-US" dirty="0" smtClean="0"/>
              <a:t>Such an app can easily scale to 10k-100ks of users</a:t>
            </a:r>
          </a:p>
          <a:p>
            <a:r>
              <a:rPr lang="en-US" dirty="0" smtClean="0"/>
              <a:t>Containerization offers great possibilities for cheap test horizontal scaling</a:t>
            </a:r>
          </a:p>
          <a:p>
            <a:r>
              <a:rPr lang="en-US" dirty="0" smtClean="0"/>
              <a:t>For production scaling, need infrastructure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671</Words>
  <Application>Microsoft Office PowerPoint</Application>
  <PresentationFormat>On-screen Show (4:3)</PresentationFormat>
  <Paragraphs>133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Scaling and optimizing</vt:lpstr>
      <vt:lpstr>Course logistics</vt:lpstr>
      <vt:lpstr>Today</vt:lpstr>
      <vt:lpstr>The simplest web service</vt:lpstr>
      <vt:lpstr>Limitations</vt:lpstr>
      <vt:lpstr>Service separation</vt:lpstr>
      <vt:lpstr>Database server choice</vt:lpstr>
      <vt:lpstr>Addressing service fragility</vt:lpstr>
      <vt:lpstr>A robust, scalable web app</vt:lpstr>
      <vt:lpstr>A robust, scalable web app</vt:lpstr>
      <vt:lpstr>Auto-scaling</vt:lpstr>
      <vt:lpstr>Getting to a million plus users</vt:lpstr>
      <vt:lpstr>Performance optimization</vt:lpstr>
      <vt:lpstr>Third party caching</vt:lpstr>
      <vt:lpstr>Value of third party caching</vt:lpstr>
      <vt:lpstr>Problem with optimization</vt:lpstr>
      <vt:lpstr>Environmental example</vt:lpstr>
      <vt:lpstr>Environmental example</vt:lpstr>
      <vt:lpstr>Web service example</vt:lpstr>
      <vt:lpstr>Web service example</vt:lpstr>
      <vt:lpstr>Web asset bloat</vt:lpstr>
      <vt:lpstr>Web service bloat</vt:lpstr>
      <vt:lpstr>Web layouts for adults</vt:lpstr>
      <vt:lpstr>Web layouts for children</vt:lpstr>
      <vt:lpstr>The choice</vt:lpstr>
      <vt:lpstr>Conclusion</vt:lpstr>
      <vt:lpstr>Course 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windup</dc:title>
  <dc:creator>nisheeth</dc:creator>
  <cp:lastModifiedBy>nisheeth</cp:lastModifiedBy>
  <cp:revision>18</cp:revision>
  <dcterms:created xsi:type="dcterms:W3CDTF">2018-11-08T00:56:47Z</dcterms:created>
  <dcterms:modified xsi:type="dcterms:W3CDTF">2018-11-08T03:23:11Z</dcterms:modified>
</cp:coreProperties>
</file>